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6"/>
  </p:notesMasterIdLst>
  <p:handoutMasterIdLst>
    <p:handoutMasterId r:id="rId7"/>
  </p:handoutMasterIdLst>
  <p:sldIdLst>
    <p:sldId id="256" r:id="rId2"/>
    <p:sldId id="383" r:id="rId3"/>
    <p:sldId id="465" r:id="rId4"/>
    <p:sldId id="298" r:id="rId5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ve Haney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hiddenSlides="1" frameSlides="1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1414" autoAdjust="0"/>
  </p:normalViewPr>
  <p:slideViewPr>
    <p:cSldViewPr snapToGrid="0">
      <p:cViewPr varScale="1">
        <p:scale>
          <a:sx n="75" d="100"/>
          <a:sy n="75" d="100"/>
        </p:scale>
        <p:origin x="-1818" y="-96"/>
      </p:cViewPr>
      <p:guideLst>
        <p:guide orient="horz" pos="15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44142E5-C25A-4DD5-8713-E11C33E8E2AD}" type="datetimeFigureOut">
              <a:rPr lang="en-US"/>
              <a:pPr>
                <a:defRPr/>
              </a:pPr>
              <a:t>2013-09-09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1D4484-14B8-43A7-8508-42FBD8754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4834687-5521-4AA8-931A-C8D53909906F}" type="datetimeFigureOut">
              <a:rPr lang="en-US"/>
              <a:pPr>
                <a:defRPr/>
              </a:pPr>
              <a:t>2013-09-09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296A94F-3587-42B5-920B-6B497D3D0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20F03A-6F5C-4E59-AF23-8F09AC7B0C0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46038"/>
            <a:ext cx="9144000" cy="18256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8"/>
          <p:cNvSpPr txBox="1"/>
          <p:nvPr/>
        </p:nvSpPr>
        <p:spPr>
          <a:xfrm>
            <a:off x="7070725" y="-4763"/>
            <a:ext cx="2058988" cy="2603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n-lt"/>
                <a:cs typeface="+mn-cs"/>
              </a:rPr>
              <a:t>EMBARCADERO TECHNOLOGIES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7" name="Picture 10" descr="embarcadero-technologies-in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4762500"/>
            <a:ext cx="1654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/>
          <p:nvPr userDrawn="1"/>
        </p:nvSpPr>
        <p:spPr>
          <a:xfrm>
            <a:off x="0" y="0"/>
            <a:ext cx="3124200" cy="5143500"/>
          </a:xfrm>
          <a:prstGeom prst="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1016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7"/>
          <p:cNvSpPr/>
          <p:nvPr userDrawn="1"/>
        </p:nvSpPr>
        <p:spPr>
          <a:xfrm>
            <a:off x="3124200" y="0"/>
            <a:ext cx="6019800" cy="5143500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8" descr="EMBTLogo.gif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01625" y="388938"/>
            <a:ext cx="25003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/>
          <p:nvPr userDrawn="1"/>
        </p:nvSpPr>
        <p:spPr>
          <a:xfrm>
            <a:off x="0" y="-19050"/>
            <a:ext cx="3124200" cy="228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0"/>
          <p:cNvSpPr/>
          <p:nvPr userDrawn="1"/>
        </p:nvSpPr>
        <p:spPr>
          <a:xfrm>
            <a:off x="3124200" y="-19050"/>
            <a:ext cx="6019800" cy="228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11"/>
          <p:cNvSpPr txBox="1"/>
          <p:nvPr userDrawn="1"/>
        </p:nvSpPr>
        <p:spPr>
          <a:xfrm>
            <a:off x="7058025" y="-36513"/>
            <a:ext cx="2058988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n-lt"/>
                <a:cs typeface="+mn-cs"/>
              </a:rPr>
              <a:t>EMBARCADERO TECHNOLOGIES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81400" y="1597819"/>
            <a:ext cx="4953000" cy="1102519"/>
          </a:xfrm>
        </p:spPr>
        <p:txBody>
          <a:bodyPr>
            <a:noAutofit/>
          </a:bodyPr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2914650"/>
            <a:ext cx="4953000" cy="131445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46038"/>
            <a:ext cx="9144000" cy="18256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8"/>
          <p:cNvSpPr txBox="1"/>
          <p:nvPr/>
        </p:nvSpPr>
        <p:spPr>
          <a:xfrm>
            <a:off x="7070725" y="-4763"/>
            <a:ext cx="2058988" cy="2603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n-lt"/>
                <a:cs typeface="+mn-cs"/>
              </a:rPr>
              <a:t>EMBARCADERO TECHNOLOGIES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7" name="Picture 10" descr="embarcadero-technologies-in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4762500"/>
            <a:ext cx="1654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88E7-929D-48BC-8369-05E093EF9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Embarcadero Technologies 2012 – all rights reserved.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0"/>
            <a:ext cx="9144000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7"/>
          <p:cNvSpPr/>
          <p:nvPr/>
        </p:nvSpPr>
        <p:spPr>
          <a:xfrm>
            <a:off x="0" y="46038"/>
            <a:ext cx="9144000" cy="18256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8"/>
          <p:cNvSpPr txBox="1"/>
          <p:nvPr/>
        </p:nvSpPr>
        <p:spPr>
          <a:xfrm>
            <a:off x="7070725" y="-4763"/>
            <a:ext cx="2058988" cy="2603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n-lt"/>
                <a:cs typeface="+mn-cs"/>
              </a:rPr>
              <a:t>EMBARCADERO TECHNOLOGIES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8" name="Picture 10" descr="embarcadero-technologies-in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4762500"/>
            <a:ext cx="1654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0039"/>
            <a:ext cx="3008313" cy="6858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20040"/>
            <a:ext cx="5111750" cy="4274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03960"/>
            <a:ext cx="3008313" cy="33906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262E4-C73B-4B02-9CA1-744C8D6A5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Embarcadero Technologies 2012 – all rights reserved.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0"/>
            <a:ext cx="9144000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7"/>
          <p:cNvSpPr/>
          <p:nvPr/>
        </p:nvSpPr>
        <p:spPr>
          <a:xfrm>
            <a:off x="0" y="46038"/>
            <a:ext cx="9144000" cy="18256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8"/>
          <p:cNvSpPr txBox="1"/>
          <p:nvPr/>
        </p:nvSpPr>
        <p:spPr>
          <a:xfrm>
            <a:off x="7070725" y="-4763"/>
            <a:ext cx="2058988" cy="2603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n-lt"/>
                <a:cs typeface="+mn-cs"/>
              </a:rPr>
              <a:t>EMBARCADERO TECHNOLOGIES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8" name="Picture 10" descr="embarcadero-technologies-in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4762500"/>
            <a:ext cx="16541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9AA39-ADC2-4036-A567-F66FE28560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Embarcadero Technologies 2012 – all rights reserved.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41325" y="4702175"/>
            <a:ext cx="777875" cy="234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4504B3-126F-4B8E-8B7D-1DAF34191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98638" y="4737100"/>
            <a:ext cx="5500687" cy="215900"/>
          </a:xfrm>
          <a:prstGeom prst="rect">
            <a:avLst/>
          </a:prstGeom>
        </p:spPr>
        <p:txBody>
          <a:bodyPr vert="horz" lIns="91440" tIns="0" rIns="9144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Embarcadero Technologies 2012 –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bob42.com/blog" TargetMode="External"/><Relationship Id="rId2" Type="http://schemas.openxmlformats.org/officeDocument/2006/relationships/hyperlink" Target="mailto:Bob@eBob42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rbob42.com/coursewar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bswart.nl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ctrTitle"/>
          </p:nvPr>
        </p:nvSpPr>
        <p:spPr>
          <a:xfrm>
            <a:off x="3581400" y="1598613"/>
            <a:ext cx="4953000" cy="1101725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alibri" pitchFamily="34" charset="0"/>
              </a:rPr>
              <a:t>Delphi Mobile iOS Development (with DataSnap)</a:t>
            </a:r>
            <a:r>
              <a:rPr lang="en-US" sz="2800" i="1" smtClean="0">
                <a:latin typeface="Calibri" pitchFamily="34" charset="0"/>
              </a:rPr>
              <a:t> </a:t>
            </a:r>
          </a:p>
        </p:txBody>
      </p:sp>
      <p:sp>
        <p:nvSpPr>
          <p:cNvPr id="819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rgbClr val="595959"/>
                </a:solidFill>
                <a:latin typeface="Calibri" pitchFamily="34" charset="0"/>
              </a:rPr>
              <a:t>Bob Swart (Training &amp; Consultancy)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rgbClr val="595959"/>
                </a:solidFill>
                <a:latin typeface="Calibri" pitchFamily="34" charset="0"/>
                <a:hlinkClick r:id="rId2"/>
              </a:rPr>
              <a:t>Bob@eBob42.com</a:t>
            </a:r>
            <a:endParaRPr lang="en-US" sz="2000" smtClean="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rgbClr val="595959"/>
                </a:solidFill>
                <a:latin typeface="Calibri" pitchFamily="34" charset="0"/>
                <a:hlinkClick r:id="rId3"/>
              </a:rPr>
              <a:t>www.drbob42.com/blog</a:t>
            </a:r>
            <a:endParaRPr lang="en-US" sz="2000" smtClean="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rgbClr val="595959"/>
                </a:solidFill>
                <a:latin typeface="Calibri" pitchFamily="34" charset="0"/>
                <a:hlinkClick r:id="rId4"/>
              </a:rPr>
              <a:t>www.drbob42.com/courseware</a:t>
            </a:r>
            <a:endParaRPr lang="en-US" sz="2000" smtClean="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000" smtClean="0">
              <a:solidFill>
                <a:srgbClr val="59595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About your presenter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Programming (Turbo) Pascal since 1982, Delphi 1994</a:t>
            </a:r>
          </a:p>
          <a:p>
            <a:pPr eaLnBrk="1" hangingPunct="1"/>
            <a:endParaRPr lang="en-US" smtClean="0">
              <a:latin typeface="Calibri" pitchFamily="34" charset="0"/>
            </a:endParaRPr>
          </a:p>
          <a:p>
            <a:pPr eaLnBrk="1" hangingPunct="1"/>
            <a:r>
              <a:rPr lang="en-US" smtClean="0">
                <a:latin typeface="Calibri" pitchFamily="34" charset="0"/>
              </a:rPr>
              <a:t>Based in Helmond Brandevoort</a:t>
            </a:r>
          </a:p>
          <a:p>
            <a:pPr eaLnBrk="1" hangingPunct="1"/>
            <a:endParaRPr lang="en-US" smtClean="0">
              <a:latin typeface="Calibri" pitchFamily="34" charset="0"/>
            </a:endParaRPr>
          </a:p>
          <a:p>
            <a:pPr eaLnBrk="1" hangingPunct="1"/>
            <a:r>
              <a:rPr lang="en-US" smtClean="0">
                <a:latin typeface="Calibri" pitchFamily="34" charset="0"/>
              </a:rPr>
              <a:t>Reseller (personal support), Training, Consultancy, Development, Coaching, author of programming books </a:t>
            </a:r>
            <a:r>
              <a:rPr lang="en-US" i="1" smtClean="0">
                <a:latin typeface="Calibri" pitchFamily="34" charset="0"/>
              </a:rPr>
              <a:t>(sold as PDF, with automatic free updates)</a:t>
            </a:r>
          </a:p>
          <a:p>
            <a:pPr eaLnBrk="1" hangingPunct="1"/>
            <a:endParaRPr lang="en-US" i="1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Calibri" pitchFamily="34" charset="0"/>
              </a:rPr>
              <a:t>Multitier with DataSnap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Calibri" pitchFamily="34" charset="0"/>
              </a:rPr>
              <a:t>Accessing remote on-premise or cloud-hosted services via REST/JSON or SOAP (or DBX)</a:t>
            </a:r>
          </a:p>
          <a:p>
            <a:pPr eaLnBrk="1" hangingPunct="1"/>
            <a:r>
              <a:rPr lang="nl-NL" smtClean="0">
                <a:latin typeface="Calibri" pitchFamily="34" charset="0"/>
              </a:rPr>
              <a:t>Connecting to Enterprise data from a mobile device</a:t>
            </a:r>
          </a:p>
        </p:txBody>
      </p:sp>
      <p:pic>
        <p:nvPicPr>
          <p:cNvPr id="11267" name="Picture 4" descr="Description: C:\Users\AnilM\AppData\Local\Microsoft\Windows\Temporary Internet Files\Content.IE5\QQC3IJDR\MC900434845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114675"/>
            <a:ext cx="104933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http://www.puremobile.co.uk/insiderblog/wp-content/uploads/2010/08/iphone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114675"/>
            <a:ext cx="163195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 flipH="1">
            <a:off x="5508625" y="3600450"/>
            <a:ext cx="935038" cy="0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843213" y="3600450"/>
            <a:ext cx="1441450" cy="0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loud 12"/>
          <p:cNvSpPr/>
          <p:nvPr/>
        </p:nvSpPr>
        <p:spPr>
          <a:xfrm>
            <a:off x="3491880" y="2575109"/>
            <a:ext cx="5256584" cy="2268252"/>
          </a:xfrm>
          <a:prstGeom prst="cloud">
            <a:avLst/>
          </a:prstGeom>
          <a:noFill/>
          <a:ln w="6350"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3"/>
          <p:cNvSpPr txBox="1">
            <a:spLocks noChangeArrowheads="1"/>
          </p:cNvSpPr>
          <p:nvPr/>
        </p:nvSpPr>
        <p:spPr bwMode="auto">
          <a:xfrm>
            <a:off x="4140200" y="3871913"/>
            <a:ext cx="17764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DataSnap Server</a:t>
            </a:r>
          </a:p>
        </p:txBody>
      </p:sp>
      <p:pic>
        <p:nvPicPr>
          <p:cNvPr id="11275" name="Picture 11" descr="http://png.findicons.com/files/icons/725/colobrush/256/databas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3114675"/>
            <a:ext cx="9715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Box 16"/>
          <p:cNvSpPr txBox="1">
            <a:spLocks noChangeArrowheads="1"/>
          </p:cNvSpPr>
          <p:nvPr/>
        </p:nvSpPr>
        <p:spPr bwMode="auto">
          <a:xfrm>
            <a:off x="6516688" y="3871913"/>
            <a:ext cx="1084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Database</a:t>
            </a:r>
          </a:p>
        </p:txBody>
      </p:sp>
      <p:sp>
        <p:nvSpPr>
          <p:cNvPr id="11277" name="TextBox 17"/>
          <p:cNvSpPr txBox="1">
            <a:spLocks noChangeArrowheads="1"/>
          </p:cNvSpPr>
          <p:nvPr/>
        </p:nvSpPr>
        <p:spPr bwMode="auto">
          <a:xfrm>
            <a:off x="827088" y="4033838"/>
            <a:ext cx="2501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Calibri" pitchFamily="34" charset="0"/>
              </a:rPr>
              <a:t>Delphi for mobile app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>
          <a:xfrm>
            <a:off x="3581400" y="1598613"/>
            <a:ext cx="4953000" cy="1101725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Thank you</a:t>
            </a:r>
          </a:p>
        </p:txBody>
      </p:sp>
      <p:sp>
        <p:nvSpPr>
          <p:cNvPr id="1229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1600" smtClean="0">
                <a:solidFill>
                  <a:srgbClr val="595959"/>
                </a:solidFill>
              </a:rPr>
              <a:t>See me also on LinkedIN and follow me on twitter ;-)</a:t>
            </a:r>
          </a:p>
          <a:p>
            <a:pPr eaLnBrk="1" hangingPunct="1"/>
            <a:endParaRPr lang="en-US" sz="1600" smtClean="0">
              <a:solidFill>
                <a:srgbClr val="595959"/>
              </a:solidFill>
            </a:endParaRPr>
          </a:p>
          <a:p>
            <a:pPr eaLnBrk="1" hangingPunct="1"/>
            <a:r>
              <a:rPr lang="en-US" sz="1600" b="1" smtClean="0">
                <a:solidFill>
                  <a:srgbClr val="595959"/>
                </a:solidFill>
              </a:rPr>
              <a:t>Order your Delphi XE5 or RAD Studio XE5 from </a:t>
            </a:r>
            <a:r>
              <a:rPr lang="en-US" sz="2400" smtClean="0">
                <a:solidFill>
                  <a:srgbClr val="595959"/>
                </a:solidFill>
                <a:hlinkClick r:id="rId2"/>
              </a:rPr>
              <a:t>http://www.bobswart.nl</a:t>
            </a:r>
            <a:endParaRPr lang="en-US" sz="2400" smtClean="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mbarcadero - Powerpoint Template - 16x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mbarcadero - Powerpoint Template - 16x9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Embarcadero - Powerpoint Template - 16x9.potx</Template>
  <TotalTime>19151</TotalTime>
  <Words>99</Words>
  <Application>Microsoft Office PowerPoint</Application>
  <PresentationFormat>On-screen Show (16:9)</PresentationFormat>
  <Paragraphs>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Embarcadero - Powerpoint Template - 16x9</vt:lpstr>
      <vt:lpstr>Embarcadero - Powerpoint Template - 16x9</vt:lpstr>
      <vt:lpstr>Embarcadero - Powerpoint Template - 16x9</vt:lpstr>
      <vt:lpstr>Embarcadero - Powerpoint Template - 16x9</vt:lpstr>
      <vt:lpstr>Embarcadero - Powerpoint Template - 16x9</vt:lpstr>
      <vt:lpstr>Delphi Mobile iOS Development (with DataSnap) </vt:lpstr>
      <vt:lpstr>About your presenter</vt:lpstr>
      <vt:lpstr>Multitier with DataSnap</vt:lpstr>
      <vt:lpstr>Thank you</vt:lpstr>
    </vt:vector>
  </TitlesOfParts>
  <Company>Embarcadero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 Studio XE5 in Action</dc:title>
  <dc:creator>Embarcadero</dc:creator>
  <cp:lastModifiedBy>Bob Swart</cp:lastModifiedBy>
  <cp:revision>240</cp:revision>
  <cp:lastPrinted>2013-08-23T17:46:28Z</cp:lastPrinted>
  <dcterms:created xsi:type="dcterms:W3CDTF">2013-03-13T15:15:14Z</dcterms:created>
  <dcterms:modified xsi:type="dcterms:W3CDTF">2013-09-09T07:20:40Z</dcterms:modified>
</cp:coreProperties>
</file>